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0" r:id="rId4"/>
  </p:sldMasterIdLst>
  <p:notesMasterIdLst>
    <p:notesMasterId r:id="rId27"/>
  </p:notesMasterIdLst>
  <p:handoutMasterIdLst>
    <p:handoutMasterId r:id="rId28"/>
  </p:handoutMasterIdLst>
  <p:sldIdLst>
    <p:sldId id="260" r:id="rId5"/>
    <p:sldId id="261" r:id="rId6"/>
    <p:sldId id="262" r:id="rId7"/>
    <p:sldId id="267" r:id="rId8"/>
    <p:sldId id="270" r:id="rId9"/>
    <p:sldId id="280" r:id="rId10"/>
    <p:sldId id="281" r:id="rId11"/>
    <p:sldId id="271" r:id="rId12"/>
    <p:sldId id="282" r:id="rId13"/>
    <p:sldId id="286" r:id="rId14"/>
    <p:sldId id="284" r:id="rId15"/>
    <p:sldId id="273" r:id="rId16"/>
    <p:sldId id="274" r:id="rId17"/>
    <p:sldId id="283" r:id="rId18"/>
    <p:sldId id="275" r:id="rId19"/>
    <p:sldId id="285" r:id="rId20"/>
    <p:sldId id="287" r:id="rId21"/>
    <p:sldId id="276" r:id="rId22"/>
    <p:sldId id="269" r:id="rId23"/>
    <p:sldId id="277" r:id="rId24"/>
    <p:sldId id="278" r:id="rId25"/>
    <p:sldId id="279" r:id="rId26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4634" autoAdjust="0"/>
  </p:normalViewPr>
  <p:slideViewPr>
    <p:cSldViewPr snapToGrid="0">
      <p:cViewPr>
        <p:scale>
          <a:sx n="65" d="100"/>
          <a:sy n="65" d="100"/>
        </p:scale>
        <p:origin x="-138" y="-9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CB5E9F8-0510-488F-BE7C-E1D77FD5E4F0}" type="datetime1">
              <a:rPr lang="ru-RU" noProof="1" smtClean="0"/>
              <a:pPr rtl="0"/>
              <a:t>14.12.2020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5A2F8B-77F4-4019-B743-01D21DFE6C61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673245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5B09CC5-5C33-492A-8AB0-CDA3D03AF809}" type="datetime1">
              <a:rPr lang="ru-RU" noProof="1" smtClean="0"/>
              <a:pPr rtl="0"/>
              <a:t>14.12.2020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F937A20-946F-4FE9-9157-769BA906E7B5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860623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F937A20-946F-4FE9-9157-769BA906E7B5}" type="slidenum">
              <a:rPr lang="ru-RU" noProof="1" smtClean="0"/>
              <a:pPr rtl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440834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rtlCol="0"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 rtlCol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rtl="0"/>
            <a:fld id="{74E150A7-12E6-4894-8B8A-B2687AC382C8}" type="datetime1">
              <a:rPr lang="ru-RU" noProof="1" smtClean="0"/>
              <a:pPr rtl="0"/>
              <a:t>14.12.2020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E82A8B-0F46-4331-A546-74D65DBEB2E3}" type="datetime1">
              <a:rPr lang="ru-RU" noProof="1" smtClean="0"/>
              <a:pPr rtl="0"/>
              <a:t>14.12.2020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771525" y="714375"/>
            <a:ext cx="7734300" cy="5400675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74516B1-AD3E-4EDC-A095-6D8C0F9F789C}" type="datetime1">
              <a:rPr lang="ru-RU" noProof="1" smtClean="0"/>
              <a:pPr rtl="0"/>
              <a:t>14.12.2020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348D80-E257-4E60-B285-8765B559B183}" type="datetime1">
              <a:rPr lang="ru-RU" noProof="1" smtClean="0"/>
              <a:pPr rtl="0"/>
              <a:t>14.12.2020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67512" y="4204209"/>
            <a:ext cx="9226296" cy="1645920"/>
          </a:xfrm>
        </p:spPr>
        <p:txBody>
          <a:bodyPr rtlCol="0"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16A5C9-55DC-4126-BAB3-3E1CB9921CAA}" type="datetime1">
              <a:rPr lang="ru-RU" noProof="1" smtClean="0"/>
              <a:pPr rtl="0"/>
              <a:t>14.12.2020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676656" y="1998134"/>
            <a:ext cx="4663440" cy="376732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011330" y="1998134"/>
            <a:ext cx="4663440" cy="376732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E7BAF9-E57A-4770-9BDC-7E8D29D90E50}" type="datetime1">
              <a:rPr lang="ru-RU" noProof="1" smtClean="0"/>
              <a:pPr rtl="0"/>
              <a:t>14.12.2020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 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76656" y="2040467"/>
            <a:ext cx="4663440" cy="723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76656" y="2753084"/>
            <a:ext cx="466344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007608" y="2038435"/>
            <a:ext cx="4663440" cy="722376"/>
          </a:xfrm>
        </p:spPr>
        <p:txBody>
          <a:bodyPr rtlCol="0"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007608" y="2750990"/>
            <a:ext cx="466344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C8C487-CEF3-41B1-B5B2-A50D1B247CAC}" type="datetime1">
              <a:rPr lang="ru-RU" noProof="1" smtClean="0"/>
              <a:pPr rtl="0"/>
              <a:t>14.12.2020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0A11FE-492C-445A-BFAF-EC190C16298E}" type="datetime1">
              <a:rPr lang="ru-RU" noProof="1" smtClean="0"/>
              <a:pPr rtl="0"/>
              <a:t>14.12.2020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E34F5A-ECCC-4F35-838E-9599E6AB30E7}" type="datetime1">
              <a:rPr lang="ru-RU" noProof="1" smtClean="0"/>
              <a:pPr rtl="0"/>
              <a:t>14.12.2020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rtlCol="0"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762000" y="762000"/>
            <a:ext cx="6096000" cy="457200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275982" y="2511813"/>
            <a:ext cx="3398520" cy="3126987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0290BB-7DA6-42DD-99EE-2ADD2C490F53}" type="datetime1">
              <a:rPr lang="ru-RU" noProof="1" smtClean="0"/>
              <a:pPr rtl="0"/>
              <a:t>14.12.2020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rtlCol="0"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76656" y="5909735"/>
            <a:ext cx="9229344" cy="533400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rtl="0"/>
            <a:fld id="{BE94177B-DADC-4D30-B914-1A8335D14607}" type="datetime1">
              <a:rPr lang="ru-RU" noProof="1" smtClean="0"/>
              <a:pPr rtl="0"/>
              <a:t>14.12.2020</a:t>
            </a:fld>
            <a:endParaRPr lang="ru-RU" noProof="1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rtl="0"/>
            <a:fld id="{AB368556-B953-4DBB-9025-1009E09DFED5}" type="datetime1">
              <a:rPr lang="ru-RU" noProof="1" smtClean="0"/>
              <a:pPr rtl="0"/>
              <a:t>14.12.2020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>
    <p:fade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X:\3%20&#1082;&#1091;&#1088;&#1089;\KIVITALO\&#1041;&#1077;&#1079;%20&#1085;&#1072;&#1079;&#1074;&#1072;&#1085;&#1080;&#1103;.mp4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FE50961-0F1B-484C-85BC-4BD16B9FF9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pic>
        <p:nvPicPr>
          <p:cNvPr id="5" name="Рисунок 4" descr="вид небоскребов с воздуха&#10;">
            <a:extLst>
              <a:ext uri="{FF2B5EF4-FFF2-40B4-BE49-F238E27FC236}">
                <a16:creationId xmlns="" xmlns:a16="http://schemas.microsoft.com/office/drawing/2014/main" id="{C2E432BE-5B0D-44E9-8E24-37DD769DEA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lum bright="20000"/>
          </a:blip>
          <a:srcRect t="7320" b="84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F7B797-3BDC-40F9-8E80-CB0B0C130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23439"/>
            <a:ext cx="12051792" cy="1999827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7200" noProof="1" smtClean="0">
                <a:solidFill>
                  <a:schemeClr val="tx1"/>
                </a:solidFill>
                <a:latin typeface="Yu Gothic UI Light" pitchFamily="34" charset="-128"/>
                <a:ea typeface="Yu Gothic UI Light" pitchFamily="34" charset="-128"/>
              </a:rPr>
              <a:t>Строительство энергоэффективных домов </a:t>
            </a:r>
            <a:r>
              <a:rPr lang="en-US" sz="7200" noProof="1" smtClean="0">
                <a:solidFill>
                  <a:schemeClr val="tx1"/>
                </a:solidFill>
                <a:latin typeface="Yu Gothic UI Light" pitchFamily="34" charset="-128"/>
                <a:ea typeface="Yu Gothic UI Light" pitchFamily="34" charset="-128"/>
              </a:rPr>
              <a:t>Lakka</a:t>
            </a:r>
            <a:endParaRPr lang="ru-RU" sz="7200" noProof="1">
              <a:solidFill>
                <a:schemeClr val="tx1"/>
              </a:solidFill>
              <a:latin typeface="Yu Gothic UI Light" pitchFamily="34" charset="-128"/>
              <a:ea typeface="Yu Gothic UI Light" pitchFamily="34" charset="-128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902D97B-B3A5-4723-92DA-D3BB12BDE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313" y="4206876"/>
            <a:ext cx="4980488" cy="1645920"/>
          </a:xfrm>
        </p:spPr>
        <p:txBody>
          <a:bodyPr rtlCol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Подготовили: студенты </a:t>
            </a:r>
            <a:r>
              <a:rPr lang="en-US" sz="1600" dirty="0" smtClean="0">
                <a:solidFill>
                  <a:schemeClr val="tx1">
                    <a:lumMod val="8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3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-го курса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отделения строительство</a:t>
            </a:r>
            <a:endParaRPr lang="en-US" sz="1600" dirty="0" smtClean="0">
              <a:solidFill>
                <a:schemeClr val="tx1">
                  <a:lumMod val="85000"/>
                </a:schemeClr>
              </a:solidFill>
              <a:latin typeface="Yu Gothic UI Light" pitchFamily="34" charset="-128"/>
              <a:ea typeface="Yu Gothic UI Light" pitchFamily="34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dirty="0" err="1" smtClean="0">
                <a:solidFill>
                  <a:schemeClr val="tx1">
                    <a:lumMod val="8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Углова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 Алина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Федосеев Артем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Руководитель:</a:t>
            </a:r>
            <a:r>
              <a:rPr lang="en-US" sz="1600" dirty="0" smtClean="0">
                <a:solidFill>
                  <a:schemeClr val="tx1">
                    <a:lumMod val="8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 </a:t>
            </a:r>
            <a:r>
              <a:rPr lang="ru-RU" sz="1600" dirty="0" err="1" smtClean="0">
                <a:solidFill>
                  <a:schemeClr val="tx1">
                    <a:lumMod val="8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Сухорыба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 Марина Александровна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Yu Gothic UI Light" pitchFamily="34" charset="-128"/>
              <a:ea typeface="Yu Gothic UI Light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4408" y="279404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Санкт-Петербургское государственное бюджетное профессиональное образовательное учреждение</a:t>
            </a:r>
          </a:p>
          <a:p>
            <a:pPr algn="ctr"/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 «Академия Управления Городской Средой Градостроительства и Печати»</a:t>
            </a:r>
            <a:endParaRPr lang="ru-RU" dirty="0">
              <a:solidFill>
                <a:schemeClr val="tx1">
                  <a:lumMod val="85000"/>
                </a:schemeClr>
              </a:solidFill>
              <a:latin typeface="Yu Gothic UI Light" pitchFamily="34" charset="-128"/>
              <a:ea typeface="Yu Gothic UI Light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7140" y="6211669"/>
            <a:ext cx="2115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Санкт-Петербург</a:t>
            </a:r>
          </a:p>
          <a:p>
            <a:pPr algn="ctr"/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2020 год </a:t>
            </a:r>
          </a:p>
        </p:txBody>
      </p:sp>
    </p:spTree>
    <p:extLst>
      <p:ext uri="{BB962C8B-B14F-4D97-AF65-F5344CB8AC3E}">
        <p14:creationId xmlns:p14="http://schemas.microsoft.com/office/powerpoint/2010/main" val="3130347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15.stpulscen.ru/images/product/228/568/521_big.jpg"/>
          <p:cNvPicPr>
            <a:picLocks noChangeAspect="1" noChangeArrowheads="1"/>
          </p:cNvPicPr>
          <p:nvPr/>
        </p:nvPicPr>
        <p:blipFill>
          <a:blip r:embed="rId2">
            <a:lum/>
          </a:blip>
          <a:srcRect l="541" t="2639" r="1580" b="625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026" name="Picture 2" descr="X:\3 курс\KIVITALO\Узлы\EMH-400 PRO перекрытие_1.jpg"/>
          <p:cNvPicPr>
            <a:picLocks noChangeAspect="1" noChangeArrowheads="1"/>
          </p:cNvPicPr>
          <p:nvPr/>
        </p:nvPicPr>
        <p:blipFill>
          <a:blip r:embed="rId3"/>
          <a:srcRect l="14789" t="19450" r="20156" b="29493"/>
          <a:stretch>
            <a:fillRect/>
          </a:stretch>
        </p:blipFill>
        <p:spPr bwMode="auto">
          <a:xfrm>
            <a:off x="3431168" y="353788"/>
            <a:ext cx="5081896" cy="563945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715886" y="6240518"/>
            <a:ext cx="732219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latin typeface="Yu Gothic UI Light" pitchFamily="34" charset="-128"/>
                <a:ea typeface="Yu Gothic UI Light" pitchFamily="34" charset="-128"/>
              </a:rPr>
              <a:t>Узел </a:t>
            </a:r>
            <a:r>
              <a:rPr lang="ru-RU" dirty="0" err="1" smtClean="0">
                <a:latin typeface="Yu Gothic UI Light" pitchFamily="34" charset="-128"/>
                <a:ea typeface="Yu Gothic UI Light" pitchFamily="34" charset="-128"/>
              </a:rPr>
              <a:t>опирания</a:t>
            </a:r>
            <a:r>
              <a:rPr lang="ru-RU" dirty="0" smtClean="0">
                <a:latin typeface="Yu Gothic UI Light" pitchFamily="34" charset="-128"/>
                <a:ea typeface="Yu Gothic UI Light" pitchFamily="34" charset="-128"/>
              </a:rPr>
              <a:t> ж/б плиты перекрытия на стену из блоков </a:t>
            </a:r>
            <a:r>
              <a:rPr lang="en-US" dirty="0" smtClean="0"/>
              <a:t>EMH</a:t>
            </a:r>
            <a:r>
              <a:rPr lang="ru-RU" dirty="0" smtClean="0"/>
              <a:t>400 </a:t>
            </a:r>
            <a:r>
              <a:rPr lang="en-US" dirty="0" smtClean="0"/>
              <a:t>PRO</a:t>
            </a:r>
            <a:endParaRPr lang="ru-RU" dirty="0">
              <a:latin typeface="Yu Gothic UI Light" pitchFamily="34" charset="-128"/>
              <a:ea typeface="Yu Gothic UI Light" pitchFamily="34" charset="-12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15.stpulscen.ru/images/product/228/568/521_big.jpg"/>
          <p:cNvPicPr>
            <a:picLocks noChangeAspect="1" noChangeArrowheads="1"/>
          </p:cNvPicPr>
          <p:nvPr/>
        </p:nvPicPr>
        <p:blipFill>
          <a:blip r:embed="rId3">
            <a:lum/>
          </a:blip>
          <a:srcRect l="541" t="2639" r="1580" b="625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Без названия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36776" y="6858"/>
            <a:ext cx="9134856" cy="685114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15.stpulscen.ru/images/product/228/568/521_big.jpg"/>
          <p:cNvPicPr>
            <a:picLocks noChangeAspect="1" noChangeArrowheads="1"/>
          </p:cNvPicPr>
          <p:nvPr/>
        </p:nvPicPr>
        <p:blipFill>
          <a:blip r:embed="rId2"/>
          <a:srcRect t="2639" r="1580" b="6250"/>
          <a:stretch>
            <a:fillRect/>
          </a:stretch>
        </p:blipFill>
        <p:spPr bwMode="auto">
          <a:xfrm>
            <a:off x="0" y="0"/>
            <a:ext cx="900176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6086" y="1817870"/>
            <a:ext cx="429797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latin typeface="Yu Gothic UI Light" pitchFamily="34" charset="-128"/>
                <a:ea typeface="Yu Gothic UI Light" pitchFamily="34" charset="-128"/>
              </a:rPr>
              <a:t>Средняя теплопроводность 0.041 Вт/м*К;</a:t>
            </a:r>
            <a:endParaRPr lang="ru-RU" dirty="0">
              <a:latin typeface="Yu Gothic UI Light" pitchFamily="34" charset="-128"/>
              <a:ea typeface="Yu Gothic UI Light" pitchFamily="34" charset="-128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3F7B797-3BDC-40F9-8E80-CB0B0C130324}"/>
              </a:ext>
            </a:extLst>
          </p:cNvPr>
          <p:cNvSpPr txBox="1">
            <a:spLocks/>
          </p:cNvSpPr>
          <p:nvPr/>
        </p:nvSpPr>
        <p:spPr>
          <a:xfrm>
            <a:off x="1508760" y="393193"/>
            <a:ext cx="2752344" cy="9052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0" i="0" u="none" strike="noStrike" kern="1200" cap="none" spc="-12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 Light" pitchFamily="34" charset="-128"/>
                <a:ea typeface="Yu Gothic UI Light" pitchFamily="34" charset="-128"/>
                <a:cs typeface="+mj-cs"/>
              </a:rPr>
              <a:t>Крыша</a:t>
            </a:r>
            <a:endParaRPr kumimoji="0" lang="ru-RU" sz="7200" b="0" i="0" u="none" strike="noStrike" kern="1200" cap="none" spc="-12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Yu Gothic UI Light" pitchFamily="34" charset="-128"/>
              <a:ea typeface="Yu Gothic UI Light" pitchFamily="34" charset="-128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2182" y="2619494"/>
            <a:ext cx="384950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Yu Gothic UI Light" pitchFamily="34" charset="-128"/>
                <a:ea typeface="Yu Gothic UI Light" pitchFamily="34" charset="-128"/>
              </a:rPr>
              <a:t>Эковата выполнена из целлюлозы и природных материалов – боратов;</a:t>
            </a:r>
            <a:endParaRPr lang="ru-RU" dirty="0">
              <a:latin typeface="Yu Gothic UI Light" pitchFamily="34" charset="-128"/>
              <a:ea typeface="Yu Gothic UI Light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9990" y="3576566"/>
            <a:ext cx="265469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Yu Gothic UI Light" pitchFamily="34" charset="-128"/>
                <a:ea typeface="Yu Gothic UI Light" pitchFamily="34" charset="-128"/>
              </a:rPr>
              <a:t>Толщина слоя – 400 мм;</a:t>
            </a:r>
            <a:endParaRPr lang="ru-RU" dirty="0">
              <a:latin typeface="Yu Gothic UI Light" pitchFamily="34" charset="-128"/>
              <a:ea typeface="Yu Gothic UI Light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9990" y="4289798"/>
            <a:ext cx="317589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Yu Gothic UI Light" pitchFamily="34" charset="-128"/>
                <a:ea typeface="Yu Gothic UI Light" pitchFamily="34" charset="-128"/>
              </a:rPr>
              <a:t>Отсутствие мостиков холода.</a:t>
            </a:r>
            <a:endParaRPr lang="ru-RU" dirty="0">
              <a:latin typeface="Yu Gothic UI Light" pitchFamily="34" charset="-128"/>
              <a:ea typeface="Yu Gothic UI Light" pitchFamily="34" charset="-128"/>
            </a:endParaRPr>
          </a:p>
        </p:txBody>
      </p:sp>
      <p:pic>
        <p:nvPicPr>
          <p:cNvPr id="1026" name="Picture 2" descr="X:\3 курс\KIVITALO\EMH-400 PRO крыша_5.jpg"/>
          <p:cNvPicPr>
            <a:picLocks noChangeAspect="1" noChangeArrowheads="1"/>
          </p:cNvPicPr>
          <p:nvPr/>
        </p:nvPicPr>
        <p:blipFill>
          <a:blip r:embed="rId3"/>
          <a:srcRect l="4331" t="2408" r="16245" b="2643"/>
          <a:stretch>
            <a:fillRect/>
          </a:stretch>
        </p:blipFill>
        <p:spPr bwMode="auto">
          <a:xfrm rot="16200000">
            <a:off x="6336327" y="-210778"/>
            <a:ext cx="4178808" cy="7069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t15.stpulscen.ru/images/product/228/568/521_big.jpg"/>
          <p:cNvPicPr>
            <a:picLocks noChangeAspect="1" noChangeArrowheads="1"/>
          </p:cNvPicPr>
          <p:nvPr/>
        </p:nvPicPr>
        <p:blipFill>
          <a:blip r:embed="rId2">
            <a:lum/>
          </a:blip>
          <a:srcRect t="2639" r="1580" b="6250"/>
          <a:stretch>
            <a:fillRect/>
          </a:stretch>
        </p:blipFill>
        <p:spPr bwMode="auto">
          <a:xfrm>
            <a:off x="3190240" y="0"/>
            <a:ext cx="9001760" cy="6858000"/>
          </a:xfrm>
          <a:prstGeom prst="rect">
            <a:avLst/>
          </a:prstGeom>
          <a:noFill/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F3F7B797-3BDC-40F9-8E80-CB0B0C130324}"/>
              </a:ext>
            </a:extLst>
          </p:cNvPr>
          <p:cNvSpPr txBox="1">
            <a:spLocks/>
          </p:cNvSpPr>
          <p:nvPr/>
        </p:nvSpPr>
        <p:spPr>
          <a:xfrm>
            <a:off x="7178040" y="347473"/>
            <a:ext cx="4315968" cy="9052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0" i="0" u="none" strike="noStrike" kern="1200" cap="none" spc="-12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 Light" pitchFamily="34" charset="-128"/>
                <a:ea typeface="Yu Gothic UI Light" pitchFamily="34" charset="-128"/>
                <a:cs typeface="+mj-cs"/>
              </a:rPr>
              <a:t>Окна и двери</a:t>
            </a:r>
            <a:endParaRPr kumimoji="0" lang="ru-RU" sz="7200" b="0" i="0" u="none" strike="noStrike" kern="1200" cap="none" spc="-12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Yu Gothic UI Light" pitchFamily="34" charset="-128"/>
              <a:ea typeface="Yu Gothic UI Light" pitchFamily="34" charset="-128"/>
              <a:cs typeface="+mj-cs"/>
            </a:endParaRPr>
          </a:p>
        </p:txBody>
      </p:sp>
      <p:pic>
        <p:nvPicPr>
          <p:cNvPr id="30722" name="Picture 2" descr="C:\Users\alina\OneDrive\Изображения\кивитало\54247705_404041313727814_9146514511763031502_n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249" y="281432"/>
            <a:ext cx="6273863" cy="6273863"/>
          </a:xfrm>
          <a:prstGeom prst="rect">
            <a:avLst/>
          </a:prstGeom>
          <a:noFill/>
        </p:spPr>
      </p:pic>
      <p:pic>
        <p:nvPicPr>
          <p:cNvPr id="12290" name="Picture 2" descr="https://www.skaala.com/wp-content/uploads/2019/09/UO301F_UO305F-400x596.jpg"/>
          <p:cNvPicPr>
            <a:picLocks noChangeAspect="1" noChangeArrowheads="1"/>
          </p:cNvPicPr>
          <p:nvPr/>
        </p:nvPicPr>
        <p:blipFill>
          <a:blip r:embed="rId4"/>
          <a:srcRect t="12099" b="3827"/>
          <a:stretch>
            <a:fillRect/>
          </a:stretch>
        </p:blipFill>
        <p:spPr bwMode="auto">
          <a:xfrm>
            <a:off x="7196455" y="1517903"/>
            <a:ext cx="4032377" cy="50513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15.stpulscen.ru/images/product/228/568/521_big.jpg"/>
          <p:cNvPicPr>
            <a:picLocks noChangeAspect="1" noChangeArrowheads="1"/>
          </p:cNvPicPr>
          <p:nvPr/>
        </p:nvPicPr>
        <p:blipFill>
          <a:blip r:embed="rId2">
            <a:lum/>
          </a:blip>
          <a:srcRect l="541" t="2639" r="1580" b="6250"/>
          <a:stretch>
            <a:fillRect/>
          </a:stretch>
        </p:blipFill>
        <p:spPr bwMode="auto">
          <a:xfrm>
            <a:off x="411480" y="329184"/>
            <a:ext cx="11329416" cy="6172200"/>
          </a:xfrm>
          <a:prstGeom prst="rect">
            <a:avLst/>
          </a:prstGeom>
          <a:noFill/>
        </p:spPr>
      </p:pic>
      <p:pic>
        <p:nvPicPr>
          <p:cNvPr id="2050" name="Picture 2" descr="C:\Users\alina\Downloads\Skaala-Beeta-taskulasi-inside-20150911-e1559642768864-200x32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9398" y="1130046"/>
            <a:ext cx="2818257" cy="4636033"/>
          </a:xfrm>
          <a:prstGeom prst="rect">
            <a:avLst/>
          </a:prstGeom>
          <a:noFill/>
        </p:spPr>
      </p:pic>
      <p:pic>
        <p:nvPicPr>
          <p:cNvPr id="2051" name="Picture 3" descr="C:\Users\alina\Downloads\Skaala-Beeta-taskulasi-outside-20150911-e1559642808810-200x33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77364" y="1097598"/>
            <a:ext cx="2793253" cy="4636800"/>
          </a:xfrm>
          <a:prstGeom prst="rect">
            <a:avLst/>
          </a:prstGeom>
          <a:noFill/>
        </p:spPr>
      </p:pic>
      <p:pic>
        <p:nvPicPr>
          <p:cNvPr id="2052" name="Picture 4" descr="X:\3 курс\KIVITALO\моифото\IMG_20200302_1819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4298" y="469900"/>
            <a:ext cx="4470401" cy="59563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t15.stpulscen.ru/images/product/228/568/521_big.jpg"/>
          <p:cNvPicPr>
            <a:picLocks noChangeAspect="1" noChangeArrowheads="1"/>
          </p:cNvPicPr>
          <p:nvPr/>
        </p:nvPicPr>
        <p:blipFill>
          <a:blip r:embed="rId2">
            <a:lum/>
          </a:blip>
          <a:srcRect l="541" t="2639" r="1580" b="625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037950" y="5917430"/>
            <a:ext cx="364224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Yu Gothic UI Light" pitchFamily="34" charset="-128"/>
                <a:ea typeface="Yu Gothic UI Light" pitchFamily="34" charset="-128"/>
              </a:rPr>
              <a:t>Узел примыкания оконного блока, вид сбоку</a:t>
            </a:r>
            <a:endParaRPr lang="ru-RU" dirty="0">
              <a:latin typeface="Yu Gothic UI Light" pitchFamily="34" charset="-128"/>
              <a:ea typeface="Yu Gothic UI Light" pitchFamily="34" charset="-128"/>
            </a:endParaRPr>
          </a:p>
        </p:txBody>
      </p:sp>
      <p:pic>
        <p:nvPicPr>
          <p:cNvPr id="10241" name="Picture 1" descr="X:\3 курс\KIVITALO\Узлы\EMH-400 PRO стены_2.jpg"/>
          <p:cNvPicPr>
            <a:picLocks noChangeAspect="1" noChangeArrowheads="1"/>
          </p:cNvPicPr>
          <p:nvPr/>
        </p:nvPicPr>
        <p:blipFill>
          <a:blip r:embed="rId3"/>
          <a:srcRect l="7066" t="21066" r="7973" b="12123"/>
          <a:stretch>
            <a:fillRect/>
          </a:stretch>
        </p:blipFill>
        <p:spPr bwMode="auto">
          <a:xfrm>
            <a:off x="6638543" y="438912"/>
            <a:ext cx="4745737" cy="5280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 descr="X:\3 курс\KIVITALO\Узлы\EMH-400 PRO стены_3.jpg"/>
          <p:cNvPicPr>
            <a:picLocks noChangeAspect="1" noChangeArrowheads="1"/>
          </p:cNvPicPr>
          <p:nvPr/>
        </p:nvPicPr>
        <p:blipFill>
          <a:blip r:embed="rId4"/>
          <a:srcRect l="5545" t="18809" r="4883" b="20399"/>
          <a:stretch>
            <a:fillRect/>
          </a:stretch>
        </p:blipFill>
        <p:spPr bwMode="auto">
          <a:xfrm>
            <a:off x="621792" y="539496"/>
            <a:ext cx="5326584" cy="5111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493638" y="5932670"/>
            <a:ext cx="372758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Yu Gothic UI Light" pitchFamily="34" charset="-128"/>
                <a:ea typeface="Yu Gothic UI Light" pitchFamily="34" charset="-128"/>
              </a:rPr>
              <a:t>Узел примыкания оконного блока, вид сверху</a:t>
            </a:r>
            <a:endParaRPr lang="ru-RU" dirty="0">
              <a:latin typeface="Yu Gothic UI Light" pitchFamily="34" charset="-128"/>
              <a:ea typeface="Yu Gothic UI Light" pitchFamily="34" charset="-12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t15.stpulscen.ru/images/product/228/568/521_big.jpg"/>
          <p:cNvPicPr>
            <a:picLocks noChangeAspect="1" noChangeArrowheads="1"/>
          </p:cNvPicPr>
          <p:nvPr/>
        </p:nvPicPr>
        <p:blipFill>
          <a:blip r:embed="rId2">
            <a:lum/>
          </a:blip>
          <a:srcRect l="541" t="2639" r="1580" b="6250"/>
          <a:stretch>
            <a:fillRect/>
          </a:stretch>
        </p:blipFill>
        <p:spPr bwMode="auto">
          <a:xfrm>
            <a:off x="3575304" y="0"/>
            <a:ext cx="8616696" cy="6858000"/>
          </a:xfrm>
          <a:prstGeom prst="rect">
            <a:avLst/>
          </a:prstGeom>
          <a:noFill/>
        </p:spPr>
      </p:pic>
      <p:pic>
        <p:nvPicPr>
          <p:cNvPr id="36867" name="Picture 3" descr="C:\Users\alina\Downloads\_Z4NQ21uTxw.jpg"/>
          <p:cNvPicPr>
            <a:picLocks noChangeAspect="1" noChangeArrowheads="1"/>
          </p:cNvPicPr>
          <p:nvPr/>
        </p:nvPicPr>
        <p:blipFill>
          <a:blip r:embed="rId3">
            <a:lum bright="10000" contrast="30000"/>
          </a:blip>
          <a:srcRect l="33989" t="29458" r="13013" b="21546"/>
          <a:stretch>
            <a:fillRect/>
          </a:stretch>
        </p:blipFill>
        <p:spPr bwMode="auto">
          <a:xfrm>
            <a:off x="256031" y="1170432"/>
            <a:ext cx="6761679" cy="4700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7177236" y="1516118"/>
            <a:ext cx="48958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smtClean="0"/>
              <a:t>Коэффициент теплоизоляции  </a:t>
            </a:r>
            <a:r>
              <a:rPr lang="en-US" dirty="0" smtClean="0"/>
              <a:t>U</a:t>
            </a:r>
            <a:r>
              <a:rPr lang="ru-RU" dirty="0" smtClean="0"/>
              <a:t>=0.70-1.1 В/м</a:t>
            </a:r>
            <a:r>
              <a:rPr lang="ru-RU" baseline="30000" dirty="0" smtClean="0"/>
              <a:t>2</a:t>
            </a:r>
            <a:r>
              <a:rPr lang="ru-RU" dirty="0" smtClean="0"/>
              <a:t>К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86380" y="2226302"/>
            <a:ext cx="48898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smtClean="0"/>
              <a:t>Коэффициент звукоизоляции (</a:t>
            </a:r>
            <a:r>
              <a:rPr lang="en-US" dirty="0" err="1" smtClean="0"/>
              <a:t>Rw</a:t>
            </a:r>
            <a:r>
              <a:rPr lang="ru-RU" dirty="0" smtClean="0"/>
              <a:t>+</a:t>
            </a:r>
            <a:r>
              <a:rPr lang="en-US" dirty="0" err="1" smtClean="0"/>
              <a:t>Ctr</a:t>
            </a:r>
            <a:r>
              <a:rPr lang="ru-RU" dirty="0" smtClean="0"/>
              <a:t>)= 32-40 дБ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68897" y="4036814"/>
            <a:ext cx="485546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Коэффициент теплоизоляции </a:t>
            </a:r>
            <a:r>
              <a:rPr lang="en-US" dirty="0" smtClean="0"/>
              <a:t>U</a:t>
            </a:r>
            <a:r>
              <a:rPr lang="ru-RU" dirty="0" smtClean="0"/>
              <a:t>=0.94-1.24 В/м</a:t>
            </a:r>
            <a:r>
              <a:rPr lang="ru-RU" baseline="30000" dirty="0" smtClean="0"/>
              <a:t>2</a:t>
            </a:r>
            <a:r>
              <a:rPr lang="ru-RU" dirty="0" smtClean="0"/>
              <a:t>К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50608" y="4740902"/>
            <a:ext cx="490118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Коэффициент звукоизоляции  (</a:t>
            </a:r>
            <a:r>
              <a:rPr lang="en-US" dirty="0" err="1" smtClean="0"/>
              <a:t>Rw</a:t>
            </a:r>
            <a:r>
              <a:rPr lang="ru-RU" dirty="0" smtClean="0"/>
              <a:t>+</a:t>
            </a:r>
            <a:r>
              <a:rPr lang="en-US" dirty="0" err="1" smtClean="0"/>
              <a:t>Ctr</a:t>
            </a:r>
            <a:r>
              <a:rPr lang="ru-RU" dirty="0" smtClean="0"/>
              <a:t>)= 28-35 дБ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595360" y="758952"/>
            <a:ext cx="153619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IOSUAL</a:t>
            </a:r>
            <a:endParaRPr lang="ru-RU" sz="2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330184" y="3288792"/>
            <a:ext cx="231343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Gamma IOAL</a:t>
            </a:r>
            <a:endParaRPr lang="ru-RU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t15.stpulscen.ru/images/product/228/568/521_big.jpg"/>
          <p:cNvPicPr>
            <a:picLocks noChangeAspect="1" noChangeArrowheads="1"/>
          </p:cNvPicPr>
          <p:nvPr/>
        </p:nvPicPr>
        <p:blipFill>
          <a:blip r:embed="rId2">
            <a:lum/>
          </a:blip>
          <a:srcRect l="541" t="2639" r="1580" b="625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99616" y="1920242"/>
          <a:ext cx="8955849" cy="4048713"/>
        </p:xfrm>
        <a:graphic>
          <a:graphicData uri="http://schemas.openxmlformats.org/drawingml/2006/table">
            <a:tbl>
              <a:tblPr/>
              <a:tblGrid>
                <a:gridCol w="2985283"/>
                <a:gridCol w="2985283"/>
                <a:gridCol w="2985283"/>
              </a:tblGrid>
              <a:tr h="98048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Обозначение класса</a:t>
                      </a:r>
                      <a:br>
                        <a:rPr lang="ru-RU" sz="1600" b="1" dirty="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</a:b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энергетической эффективности</a:t>
                      </a:r>
                    </a:p>
                  </a:txBody>
                  <a:tcPr marL="15240" marR="15240" marT="15240" marB="1524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Наименование класса</a:t>
                      </a:r>
                      <a:br>
                        <a:rPr lang="ru-RU" sz="1600" b="1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</a:br>
                      <a:r>
                        <a:rPr lang="ru-RU" sz="1600" b="1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энергетической эффективности</a:t>
                      </a:r>
                    </a:p>
                  </a:txBody>
                  <a:tcPr marL="15240" marR="15240" marT="15240" marB="1524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Величина отклонения значения фактического удельного годового расхода энергетических ресурсов от базового уровня, %</a:t>
                      </a:r>
                    </a:p>
                  </a:txBody>
                  <a:tcPr marL="15240" marR="15240" marT="15240" marB="1524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38097"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А++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Близкий к нулевому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–75 включительно и менее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8097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A+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Высочайший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От –60 включительно до –75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8097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A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Очень высокий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От –45 включительно до –60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8097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B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Высокий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От –30 включительно до –45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8097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C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Повышенный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От –15 включительно до –30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8097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D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Нормальный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От 0 включительно до –15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8097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E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Пониженный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От +25 включительно до 0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8097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F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Низкий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От +50 включительно до +25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8097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G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Очень низкий</a:t>
                      </a: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00000"/>
                          </a:solidFill>
                          <a:latin typeface="Yu Gothic UI Light" pitchFamily="34" charset="-128"/>
                          <a:ea typeface="Yu Gothic UI Light" pitchFamily="34" charset="-128"/>
                        </a:rPr>
                        <a:t>Более +50</a:t>
                      </a:r>
                      <a:endParaRPr lang="ru-RU" sz="1600" dirty="0">
                        <a:latin typeface="Yu Gothic UI Light" pitchFamily="34" charset="-128"/>
                        <a:ea typeface="Yu Gothic UI Light" pitchFamily="34" charset="-128"/>
                      </a:endParaRPr>
                    </a:p>
                  </a:txBody>
                  <a:tcPr marL="7620" marR="7620" marT="7620" marB="7620" anchor="ctr">
                    <a:lnL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F3F7B797-3BDC-40F9-8E80-CB0B0C130324}"/>
              </a:ext>
            </a:extLst>
          </p:cNvPr>
          <p:cNvSpPr txBox="1">
            <a:spLocks/>
          </p:cNvSpPr>
          <p:nvPr/>
        </p:nvSpPr>
        <p:spPr>
          <a:xfrm>
            <a:off x="164592" y="548641"/>
            <a:ext cx="11859768" cy="9052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defTabSz="914400">
              <a:lnSpc>
                <a:spcPct val="85000"/>
              </a:lnSpc>
              <a:spcBef>
                <a:spcPct val="0"/>
              </a:spcBef>
              <a:defRPr/>
            </a:pPr>
            <a:r>
              <a:rPr lang="ru-RU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Классы энергетической эффективности</a:t>
            </a:r>
            <a:endParaRPr kumimoji="0" lang="ru-RU" sz="5400" i="0" u="none" strike="noStrike" kern="1200" cap="none" spc="-120" normalizeH="0" baseline="0" noProof="1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Yu Gothic UI Light" pitchFamily="34" charset="-128"/>
              <a:ea typeface="Yu Gothic UI Light" pitchFamily="34" charset="-128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t15.stpulscen.ru/images/product/228/568/521_big.jpg"/>
          <p:cNvPicPr>
            <a:picLocks noChangeAspect="1" noChangeArrowheads="1"/>
          </p:cNvPicPr>
          <p:nvPr/>
        </p:nvPicPr>
        <p:blipFill>
          <a:blip r:embed="rId2"/>
          <a:srcRect t="2639" r="1580" b="6250"/>
          <a:stretch>
            <a:fillRect/>
          </a:stretch>
        </p:blipFill>
        <p:spPr bwMode="auto">
          <a:xfrm>
            <a:off x="0" y="0"/>
            <a:ext cx="9001760" cy="6858000"/>
          </a:xfrm>
          <a:prstGeom prst="rect">
            <a:avLst/>
          </a:prstGeom>
          <a:noFill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F3F7B797-3BDC-40F9-8E80-CB0B0C130324}"/>
              </a:ext>
            </a:extLst>
          </p:cNvPr>
          <p:cNvSpPr txBox="1">
            <a:spLocks/>
          </p:cNvSpPr>
          <p:nvPr/>
        </p:nvSpPr>
        <p:spPr>
          <a:xfrm>
            <a:off x="685800" y="393193"/>
            <a:ext cx="4407408" cy="9052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spc="-120" noProof="1" smtClean="0">
                <a:latin typeface="Yu Gothic UI Light" pitchFamily="34" charset="-128"/>
                <a:ea typeface="Yu Gothic UI Light" pitchFamily="34" charset="-128"/>
                <a:cs typeface="+mj-cs"/>
              </a:rPr>
              <a:t>Вентиляция</a:t>
            </a:r>
            <a:endParaRPr kumimoji="0" lang="ru-RU" sz="7200" b="0" i="0" u="none" strike="noStrike" kern="1200" cap="none" spc="-12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Yu Gothic UI Light" pitchFamily="34" charset="-128"/>
              <a:ea typeface="Yu Gothic UI Light" pitchFamily="34" charset="-128"/>
              <a:cs typeface="+mj-cs"/>
            </a:endParaRPr>
          </a:p>
        </p:txBody>
      </p:sp>
      <p:pic>
        <p:nvPicPr>
          <p:cNvPr id="32770" name="Picture 2" descr="C:\Users\alina\OneDrive\Изображения\кивитало\20589919_1719474741688198_7760078156576325632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9280" y="374904"/>
            <a:ext cx="6126078" cy="6126078"/>
          </a:xfrm>
          <a:prstGeom prst="rect">
            <a:avLst/>
          </a:prstGeom>
          <a:noFill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65176" y="2468880"/>
            <a:ext cx="5138928" cy="267765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Yu Gothic UI Light" pitchFamily="34" charset="-128"/>
                <a:ea typeface="Yu Gothic UI Light" pitchFamily="34" charset="-128"/>
              </a:rPr>
              <a:t>Традиционная вытяжная вентиляция устарела, так как из-за установки герметичных стеклопакетов естественный приток воздуха уменьшается, что не позволяет классической вентиляции нормально функционировать.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Yu Gothic UI Light" pitchFamily="34" charset="-128"/>
              <a:ea typeface="Yu Gothic UI Light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t15.stpulscen.ru/images/product/228/568/521_big.jpg"/>
          <p:cNvPicPr>
            <a:picLocks noChangeAspect="1" noChangeArrowheads="1"/>
          </p:cNvPicPr>
          <p:nvPr/>
        </p:nvPicPr>
        <p:blipFill>
          <a:blip r:embed="rId2">
            <a:lum/>
          </a:blip>
          <a:srcRect l="541" t="2639" r="1580" b="6250"/>
          <a:stretch>
            <a:fillRect/>
          </a:stretch>
        </p:blipFill>
        <p:spPr bwMode="auto">
          <a:xfrm>
            <a:off x="411480" y="329184"/>
            <a:ext cx="11329416" cy="6172200"/>
          </a:xfrm>
          <a:prstGeom prst="rect">
            <a:avLst/>
          </a:prstGeom>
          <a:noFill/>
        </p:spPr>
      </p:pic>
      <p:pic>
        <p:nvPicPr>
          <p:cNvPr id="4098" name="Picture 2" descr="https://sun9-44.userapi.com/c205324/v205324476/73dd9/oKFSbFFQ73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3081" y="649838"/>
            <a:ext cx="8641080" cy="55040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t15.stpulscen.ru/images/product/228/568/521_big.jpg"/>
          <p:cNvPicPr>
            <a:picLocks noChangeAspect="1" noChangeArrowheads="1"/>
          </p:cNvPicPr>
          <p:nvPr/>
        </p:nvPicPr>
        <p:blipFill>
          <a:blip r:embed="rId2"/>
          <a:srcRect t="2639" r="1580" b="6250"/>
          <a:stretch>
            <a:fillRect/>
          </a:stretch>
        </p:blipFill>
        <p:spPr bwMode="auto">
          <a:xfrm>
            <a:off x="3190240" y="0"/>
            <a:ext cx="9001760" cy="6858000"/>
          </a:xfrm>
          <a:prstGeom prst="rect">
            <a:avLst/>
          </a:prstGeom>
          <a:noFill/>
        </p:spPr>
      </p:pic>
      <p:pic>
        <p:nvPicPr>
          <p:cNvPr id="1026" name="Picture 2" descr="C:\Users\alina\OneDrive\Изображения\кивитало\79790496_187797589068998_8426219842102531241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042" y="411480"/>
            <a:ext cx="6004561" cy="60045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430780" y="2383435"/>
            <a:ext cx="5761220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latin typeface="Yu Gothic UI Light" pitchFamily="34" charset="-128"/>
                <a:ea typeface="Yu Gothic UI Light" pitchFamily="34" charset="-128"/>
              </a:rPr>
              <a:t>Энергоэффективные</a:t>
            </a:r>
            <a:r>
              <a:rPr lang="ru-RU" sz="2400" dirty="0" smtClean="0">
                <a:latin typeface="Yu Gothic UI Light" pitchFamily="34" charset="-128"/>
                <a:ea typeface="Yu Gothic UI Light" pitchFamily="34" charset="-128"/>
              </a:rPr>
              <a:t> дома с применением </a:t>
            </a:r>
            <a:r>
              <a:rPr lang="ru-RU" sz="2400" dirty="0" err="1" smtClean="0">
                <a:latin typeface="Yu Gothic UI Light" pitchFamily="34" charset="-128"/>
                <a:ea typeface="Yu Gothic UI Light" pitchFamily="34" charset="-128"/>
              </a:rPr>
              <a:t>теплоблоков</a:t>
            </a:r>
            <a:r>
              <a:rPr lang="ru-RU" sz="2400" dirty="0" smtClean="0">
                <a:latin typeface="Yu Gothic UI Light" pitchFamily="34" charset="-128"/>
                <a:ea typeface="Yu Gothic UI Light" pitchFamily="34" charset="-128"/>
              </a:rPr>
              <a:t> строятся в Финляндии с 1985 года.</a:t>
            </a:r>
            <a:endParaRPr lang="en-US" sz="2400" dirty="0" smtClean="0">
              <a:latin typeface="Yu Gothic UI Light" pitchFamily="34" charset="-128"/>
              <a:ea typeface="Yu Gothic UI Light" pitchFamily="34" charset="-128"/>
            </a:endParaRPr>
          </a:p>
          <a:p>
            <a:pPr algn="ctr"/>
            <a:r>
              <a:rPr lang="ru-RU" sz="2400" dirty="0" smtClean="0">
                <a:latin typeface="Yu Gothic UI Light" pitchFamily="34" charset="-128"/>
                <a:ea typeface="Yu Gothic UI Light" pitchFamily="34" charset="-128"/>
              </a:rPr>
              <a:t> Сейчас технология занимает 70% рынка финского каменного домостроения</a:t>
            </a:r>
            <a:endParaRPr lang="ru-RU" sz="2400" dirty="0">
              <a:latin typeface="Yu Gothic UI Light" pitchFamily="34" charset="-128"/>
              <a:ea typeface="Yu Gothic UI Light" pitchFamily="34" charset="-12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t15.stpulscen.ru/images/product/228/568/521_big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t="2639" r="1580" b="625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F3F7B797-3BDC-40F9-8E80-CB0B0C130324}"/>
              </a:ext>
            </a:extLst>
          </p:cNvPr>
          <p:cNvSpPr txBox="1">
            <a:spLocks/>
          </p:cNvSpPr>
          <p:nvPr/>
        </p:nvSpPr>
        <p:spPr>
          <a:xfrm>
            <a:off x="1636776" y="362463"/>
            <a:ext cx="8385048" cy="9052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0" i="0" u="none" strike="noStrike" kern="1200" cap="none" spc="-12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 Light" pitchFamily="34" charset="-128"/>
                <a:ea typeface="Yu Gothic UI Light" pitchFamily="34" charset="-128"/>
                <a:cs typeface="+mj-cs"/>
              </a:rPr>
              <a:t>Исследовательская часть</a:t>
            </a:r>
            <a:endParaRPr kumimoji="0" lang="ru-RU" sz="7200" b="0" i="0" u="none" strike="noStrike" kern="1200" cap="none" spc="-12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Yu Gothic UI Light" pitchFamily="34" charset="-128"/>
              <a:ea typeface="Yu Gothic UI Light" pitchFamily="34" charset="-128"/>
              <a:cs typeface="+mj-cs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221555" y="1328879"/>
            <a:ext cx="11752287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1). Для определения толщины ограждающей конструкции найдем: а) требуемое сопротивление теплопередаче </a:t>
            </a:r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Rотр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 исходя из санитарно-гигиенических и комфортных условий:</a:t>
            </a:r>
          </a:p>
          <a:p>
            <a:endParaRPr lang="ru-RU" sz="2000" dirty="0" smtClean="0">
              <a:solidFill>
                <a:schemeClr val="bg1">
                  <a:lumMod val="95000"/>
                </a:schemeClr>
              </a:solidFill>
              <a:latin typeface="Yu Gothic UI Light" pitchFamily="34" charset="-128"/>
              <a:ea typeface="Yu Gothic UI Light" pitchFamily="34" charset="-128"/>
            </a:endParaRPr>
          </a:p>
          <a:p>
            <a:endParaRPr lang="ru-RU" sz="2000" dirty="0" smtClean="0">
              <a:solidFill>
                <a:schemeClr val="bg1">
                  <a:lumMod val="95000"/>
                </a:schemeClr>
              </a:solidFill>
              <a:latin typeface="Yu Gothic UI Light" pitchFamily="34" charset="-128"/>
              <a:ea typeface="Yu Gothic UI Light" pitchFamily="34" charset="-128"/>
            </a:endParaRPr>
          </a:p>
          <a:p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2). </a:t>
            </a:r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Градусо-сутки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 отопительного периода для определения требуемого сопротивления теплопередаче  </a:t>
            </a:r>
          </a:p>
          <a:p>
            <a:endParaRPr lang="ru-RU" sz="2000" dirty="0" smtClean="0">
              <a:solidFill>
                <a:schemeClr val="bg1">
                  <a:lumMod val="95000"/>
                </a:schemeClr>
              </a:solidFill>
              <a:latin typeface="Yu Gothic UI Light" pitchFamily="34" charset="-128"/>
              <a:ea typeface="Yu Gothic UI Light" pitchFamily="34" charset="-128"/>
            </a:endParaRPr>
          </a:p>
          <a:p>
            <a:endParaRPr lang="ru-RU" sz="2000" dirty="0" smtClean="0">
              <a:solidFill>
                <a:schemeClr val="bg1">
                  <a:lumMod val="95000"/>
                </a:schemeClr>
              </a:solidFill>
              <a:latin typeface="Yu Gothic UI Light" pitchFamily="34" charset="-128"/>
              <a:ea typeface="Yu Gothic UI Light" pitchFamily="34" charset="-128"/>
            </a:endParaRPr>
          </a:p>
          <a:p>
            <a:endParaRPr lang="ru-RU" sz="2000" dirty="0" smtClean="0">
              <a:solidFill>
                <a:schemeClr val="bg1">
                  <a:lumMod val="95000"/>
                </a:schemeClr>
              </a:solidFill>
              <a:latin typeface="Yu Gothic UI Light" pitchFamily="34" charset="-128"/>
              <a:ea typeface="Yu Gothic UI Light" pitchFamily="34" charset="-128"/>
            </a:endParaRPr>
          </a:p>
          <a:p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3). Далее в расчетах будем применять </a:t>
            </a:r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Rопр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 как максимальное из </a:t>
            </a:r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Rотр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 и </a:t>
            </a:r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Rо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 пр.</a:t>
            </a:r>
          </a:p>
          <a:p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Считаем полное сопротивление теплопередаче</a:t>
            </a:r>
          </a:p>
        </p:txBody>
      </p:sp>
      <p:sp>
        <p:nvSpPr>
          <p:cNvPr id="33831" name="Rectangle 3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3832" name="Picture 40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 l="28725" t="45733" r="49450" b="48800"/>
          <a:stretch>
            <a:fillRect/>
          </a:stretch>
        </p:blipFill>
        <p:spPr bwMode="auto">
          <a:xfrm>
            <a:off x="310895" y="2046811"/>
            <a:ext cx="3774465" cy="53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834" name="Rectangle 4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3835" name="Picture 43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 l="26625" t="33733" r="37525" b="55467"/>
          <a:stretch>
            <a:fillRect/>
          </a:stretch>
        </p:blipFill>
        <p:spPr bwMode="auto">
          <a:xfrm>
            <a:off x="283464" y="3008376"/>
            <a:ext cx="4640636" cy="78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839" name="Rectangle 4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3840" name="Rectangle 48"/>
          <p:cNvSpPr>
            <a:spLocks noChangeArrowheads="1"/>
          </p:cNvSpPr>
          <p:nvPr/>
        </p:nvSpPr>
        <p:spPr bwMode="auto">
          <a:xfrm>
            <a:off x="-269875" y="6937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1"/>
          <p:cNvSpPr>
            <a:spLocks noChangeArrowheads="1"/>
          </p:cNvSpPr>
          <p:nvPr/>
        </p:nvSpPr>
        <p:spPr bwMode="auto">
          <a:xfrm>
            <a:off x="6810797" y="4515654"/>
            <a:ext cx="3895344" cy="369332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Yu Gothic UI Light" pitchFamily="34" charset="-128"/>
                <a:ea typeface="Yu Gothic UI Light" pitchFamily="34" charset="-128"/>
                <a:cs typeface="Arial" pitchFamily="34" charset="0"/>
              </a:rPr>
              <a:t>Для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Yu Gothic UI Light" pitchFamily="34" charset="-128"/>
                <a:ea typeface="Yu Gothic UI Light" pitchFamily="34" charset="-128"/>
                <a:cs typeface="Arial" pitchFamily="34" charset="0"/>
              </a:rPr>
              <a:t> газобетона, пенобетона 400 мм: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Yu Gothic UI Light" pitchFamily="34" charset="-128"/>
              <a:ea typeface="Yu Gothic UI Light" pitchFamily="34" charset="-128"/>
              <a:cs typeface="Arial" pitchFamily="34" charset="0"/>
            </a:endParaRPr>
          </a:p>
        </p:txBody>
      </p:sp>
      <p:pic>
        <p:nvPicPr>
          <p:cNvPr id="33841" name="Picture 49"/>
          <p:cNvPicPr>
            <a:picLocks noChangeAspect="1" noChangeArrowheads="1"/>
          </p:cNvPicPr>
          <p:nvPr/>
        </p:nvPicPr>
        <p:blipFill>
          <a:blip r:embed="rId5">
            <a:lum bright="-10000"/>
          </a:blip>
          <a:srcRect l="29025" t="52533" r="62725" b="42000"/>
          <a:stretch>
            <a:fillRect/>
          </a:stretch>
        </p:blipFill>
        <p:spPr bwMode="auto">
          <a:xfrm>
            <a:off x="7911536" y="4923920"/>
            <a:ext cx="1764793" cy="6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" name="Rectangle 1"/>
          <p:cNvSpPr>
            <a:spLocks noChangeArrowheads="1"/>
          </p:cNvSpPr>
          <p:nvPr/>
        </p:nvSpPr>
        <p:spPr bwMode="auto">
          <a:xfrm>
            <a:off x="7259347" y="5613840"/>
            <a:ext cx="3355107" cy="369332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Для кирпичной кладки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400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мм:</a:t>
            </a:r>
            <a:endParaRPr lang="ru-RU" dirty="0">
              <a:solidFill>
                <a:schemeClr val="bg1">
                  <a:lumMod val="95000"/>
                </a:schemeClr>
              </a:solidFill>
              <a:latin typeface="Yu Gothic UI Light" pitchFamily="34" charset="-128"/>
              <a:ea typeface="Yu Gothic UI Light" pitchFamily="34" charset="-128"/>
            </a:endParaRPr>
          </a:p>
        </p:txBody>
      </p:sp>
      <p:sp>
        <p:nvSpPr>
          <p:cNvPr id="59" name="Rectangle 1"/>
          <p:cNvSpPr>
            <a:spLocks noChangeArrowheads="1"/>
          </p:cNvSpPr>
          <p:nvPr/>
        </p:nvSpPr>
        <p:spPr bwMode="auto">
          <a:xfrm>
            <a:off x="740828" y="4502226"/>
            <a:ext cx="4035552" cy="369332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Для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теплоблоков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Lakka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EMH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-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400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PRO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: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1588361" y="5533547"/>
            <a:ext cx="2064989" cy="369332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Для сосны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4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Yu Gothic UI Light" pitchFamily="34" charset="-128"/>
                <a:ea typeface="Yu Gothic UI Light" pitchFamily="34" charset="-128"/>
              </a:rPr>
              <a:t>00 мм:</a:t>
            </a:r>
            <a:endParaRPr lang="en-US" dirty="0" smtClean="0">
              <a:solidFill>
                <a:schemeClr val="bg1">
                  <a:lumMod val="95000"/>
                </a:schemeClr>
              </a:solidFill>
              <a:latin typeface="Yu Gothic UI Light" pitchFamily="34" charset="-128"/>
              <a:ea typeface="Yu Gothic UI Light" pitchFamily="34" charset="-128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6">
            <a:lum bright="-10000"/>
          </a:blip>
          <a:srcRect t="11409" b="13052"/>
          <a:stretch>
            <a:fillRect/>
          </a:stretch>
        </p:blipFill>
        <p:spPr bwMode="auto">
          <a:xfrm>
            <a:off x="1715917" y="4917989"/>
            <a:ext cx="1914525" cy="56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lum bright="-10000"/>
          </a:blip>
          <a:srcRect/>
          <a:stretch>
            <a:fillRect/>
          </a:stretch>
        </p:blipFill>
        <p:spPr bwMode="auto">
          <a:xfrm>
            <a:off x="188827" y="5979513"/>
            <a:ext cx="51911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8096250" y="6054683"/>
            <a:ext cx="1485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15.stpulscen.ru/images/product/228/568/521_big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t="2639" r="1580" b="625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618486" y="1117565"/>
          <a:ext cx="8668513" cy="5530122"/>
        </p:xfrm>
        <a:graphic>
          <a:graphicData uri="http://schemas.openxmlformats.org/drawingml/2006/table">
            <a:tbl>
              <a:tblPr/>
              <a:tblGrid>
                <a:gridCol w="2682799"/>
                <a:gridCol w="1341399"/>
                <a:gridCol w="1240231"/>
                <a:gridCol w="927990"/>
                <a:gridCol w="1341399"/>
                <a:gridCol w="1134695"/>
              </a:tblGrid>
              <a:tr h="8876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Газобетон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ru-RU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Пенобетон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ru-RU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Дерево, сосна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Полнотелый кирпич М200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Теплоблок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Lakka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38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Плотность, кг/м</a:t>
                      </a:r>
                      <a:r>
                        <a:rPr lang="ru-RU" sz="1300" baseline="30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753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Сопротивление теплопередаче (с условием утепления для некоторых материалов),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2.34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2.16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2,38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0,09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Times New Roman"/>
                          <a:cs typeface="Times New Roman"/>
                        </a:rPr>
                        <a:t>5,88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0626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Прочность при сжатии (МН/м</a:t>
                      </a:r>
                      <a:r>
                        <a:rPr lang="ru-RU" sz="1300" baseline="30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4.58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4.58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19.26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728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Влагопоглащение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%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20-25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10-16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88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333333"/>
                          </a:solidFill>
                          <a:latin typeface="OpenSans"/>
                          <a:ea typeface="Times New Roman"/>
                          <a:cs typeface="Times New Roman"/>
                        </a:rPr>
                        <a:t>12-14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38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Звукоизоляция, дБ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38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Пожаробезопасность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 горюч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 горюч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Г3-Г4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 горюч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 горюч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380" marR="643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74721" y="3017520"/>
            <a:ext cx="320040" cy="307783"/>
          </a:xfrm>
          <a:prstGeom prst="rect">
            <a:avLst/>
          </a:prstGeom>
          <a:noFill/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F3F7B797-3BDC-40F9-8E80-CB0B0C130324}"/>
              </a:ext>
            </a:extLst>
          </p:cNvPr>
          <p:cNvSpPr txBox="1">
            <a:spLocks/>
          </p:cNvSpPr>
          <p:nvPr/>
        </p:nvSpPr>
        <p:spPr>
          <a:xfrm>
            <a:off x="2743200" y="271023"/>
            <a:ext cx="6291072" cy="6890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-12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 Light" pitchFamily="34" charset="-128"/>
                <a:ea typeface="Yu Gothic UI Light" pitchFamily="34" charset="-128"/>
                <a:cs typeface="+mj-cs"/>
              </a:rPr>
              <a:t>Сравнительная таблица</a:t>
            </a:r>
            <a:endParaRPr kumimoji="0" lang="ru-RU" sz="4800" b="0" i="0" u="none" strike="noStrike" kern="1200" cap="none" spc="-12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Yu Gothic UI Light" pitchFamily="34" charset="-128"/>
              <a:ea typeface="Yu Gothic UI Light" pitchFamily="34" charset="-128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lina\OneDrive\Изображения\кивитало\30602277_1741187779293480_1492573303695474688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202043" cy="6858000"/>
          </a:xfrm>
          <a:prstGeom prst="rect">
            <a:avLst/>
          </a:prstGeom>
          <a:noFill/>
        </p:spPr>
      </p:pic>
      <p:pic>
        <p:nvPicPr>
          <p:cNvPr id="35843" name="Picture 3" descr="C:\Users\alina\OneDrive\Изображения\кивитало\39991008_715715605449438_9199552835425927168_n.jpg"/>
          <p:cNvPicPr>
            <a:picLocks noChangeAspect="1" noChangeArrowheads="1"/>
          </p:cNvPicPr>
          <p:nvPr/>
        </p:nvPicPr>
        <p:blipFill>
          <a:blip r:embed="rId3"/>
          <a:srcRect t="4950" b="5350"/>
          <a:stretch>
            <a:fillRect/>
          </a:stretch>
        </p:blipFill>
        <p:spPr bwMode="auto">
          <a:xfrm>
            <a:off x="-58743" y="0"/>
            <a:ext cx="12250743" cy="6858000"/>
          </a:xfrm>
          <a:prstGeom prst="rect">
            <a:avLst/>
          </a:prstGeom>
          <a:noFill/>
        </p:spPr>
      </p:pic>
      <p:pic>
        <p:nvPicPr>
          <p:cNvPr id="35845" name="Picture 5" descr="C:\Users\alina\OneDrive\Изображения\кивитало\lakkalaine-terassi-e1553859449821.jpg"/>
          <p:cNvPicPr>
            <a:picLocks noChangeAspect="1" noChangeArrowheads="1"/>
          </p:cNvPicPr>
          <p:nvPr/>
        </p:nvPicPr>
        <p:blipFill>
          <a:blip r:embed="rId4"/>
          <a:srcRect l="348" t="7845" r="1395" b="11280"/>
          <a:stretch>
            <a:fillRect/>
          </a:stretch>
        </p:blipFill>
        <p:spPr bwMode="auto">
          <a:xfrm>
            <a:off x="-197963" y="0"/>
            <a:ext cx="12389963" cy="6895787"/>
          </a:xfrm>
          <a:prstGeom prst="rect">
            <a:avLst/>
          </a:prstGeom>
          <a:noFill/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5"/>
          <a:srcRect l="23351" t="19519" r="6984" b="11900"/>
          <a:stretch>
            <a:fillRect/>
          </a:stretch>
        </p:blipFill>
        <p:spPr bwMode="auto">
          <a:xfrm>
            <a:off x="-207391" y="0"/>
            <a:ext cx="12399391" cy="686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2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t15.stpulscen.ru/images/product/228/568/521_big.jpg"/>
          <p:cNvPicPr>
            <a:picLocks noChangeAspect="1" noChangeArrowheads="1"/>
          </p:cNvPicPr>
          <p:nvPr/>
        </p:nvPicPr>
        <p:blipFill>
          <a:blip r:embed="rId2"/>
          <a:srcRect t="2639" r="1580" b="6250"/>
          <a:stretch>
            <a:fillRect/>
          </a:stretch>
        </p:blipFill>
        <p:spPr bwMode="auto">
          <a:xfrm>
            <a:off x="0" y="0"/>
            <a:ext cx="9001760" cy="6858000"/>
          </a:xfrm>
          <a:prstGeom prst="rect">
            <a:avLst/>
          </a:prstGeom>
          <a:noFill/>
        </p:spPr>
      </p:pic>
      <p:pic>
        <p:nvPicPr>
          <p:cNvPr id="2050" name="Picture 2" descr="C:\Users\alina\OneDrive\Изображения\кивитало\50645545_286814258703943_2077495509514122166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0085" y="411798"/>
            <a:ext cx="6096000" cy="6096000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29768" y="1197864"/>
            <a:ext cx="4873752" cy="48936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Yu Gothic UI Light" pitchFamily="34" charset="-128"/>
                <a:ea typeface="Yu Gothic UI Light" pitchFamily="34" charset="-128"/>
                <a:cs typeface="Times New Roman" pitchFamily="18" charset="0"/>
              </a:rPr>
              <a:t>Высокоэффективная теплоизоляция;</a:t>
            </a:r>
            <a:endParaRPr lang="en-US" sz="2400" dirty="0" smtClean="0">
              <a:latin typeface="Yu Gothic UI Light" pitchFamily="34" charset="-128"/>
              <a:ea typeface="Yu Gothic UI Light" pitchFamily="34" charset="-128"/>
              <a:cs typeface="Times New Roman" pitchFamily="18" charset="0"/>
            </a:endParaRPr>
          </a:p>
          <a:p>
            <a:pPr marL="457200" marR="0" lvl="0" indent="-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Yu Gothic UI Light" pitchFamily="34" charset="-128"/>
              <a:ea typeface="Yu Gothic UI Light" pitchFamily="34" charset="-128"/>
              <a:cs typeface="Arial" pitchFamily="34" charset="0"/>
            </a:endParaRPr>
          </a:p>
          <a:p>
            <a:pPr marL="457200" marR="0" lvl="0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Yu Gothic UI Light" pitchFamily="34" charset="-128"/>
                <a:ea typeface="Yu Gothic UI Light" pitchFamily="34" charset="-128"/>
                <a:cs typeface="Times New Roman" pitchFamily="18" charset="0"/>
              </a:rPr>
              <a:t>Окна </a:t>
            </a:r>
            <a:r>
              <a:rPr lang="ru-RU" sz="2400" dirty="0" smtClean="0">
                <a:latin typeface="Yu Gothic UI Light" pitchFamily="34" charset="-128"/>
                <a:ea typeface="Yu Gothic UI Light" pitchFamily="34" charset="-128"/>
                <a:cs typeface="Times New Roman" pitchFamily="18" charset="0"/>
              </a:rPr>
              <a:t>и двери с низкой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Yu Gothic UI Light" pitchFamily="34" charset="-128"/>
                <a:ea typeface="Yu Gothic UI Light" pitchFamily="34" charset="-128"/>
                <a:cs typeface="Times New Roman" pitchFamily="18" charset="0"/>
              </a:rPr>
              <a:t>теплопроводностью;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Yu Gothic UI Light" pitchFamily="34" charset="-128"/>
              <a:ea typeface="Yu Gothic UI Light" pitchFamily="34" charset="-128"/>
              <a:cs typeface="Times New Roman" pitchFamily="18" charset="0"/>
            </a:endParaRPr>
          </a:p>
          <a:p>
            <a:pPr marL="457200" marR="0" lvl="0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Yu Gothic UI Light" pitchFamily="34" charset="-128"/>
              <a:ea typeface="Yu Gothic UI Light" pitchFamily="34" charset="-128"/>
              <a:cs typeface="Arial" pitchFamily="34" charset="0"/>
            </a:endParaRPr>
          </a:p>
          <a:p>
            <a:pPr marL="457200" marR="0" lvl="0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Yu Gothic UI Light" pitchFamily="34" charset="-128"/>
                <a:ea typeface="Yu Gothic UI Light" pitchFamily="34" charset="-128"/>
                <a:cs typeface="Times New Roman" pitchFamily="18" charset="0"/>
              </a:rPr>
              <a:t>Вентиляция с системой рекуперации воздуха;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Yu Gothic UI Light" pitchFamily="34" charset="-128"/>
              <a:ea typeface="Yu Gothic UI Light" pitchFamily="34" charset="-128"/>
              <a:cs typeface="Times New Roman" pitchFamily="18" charset="0"/>
            </a:endParaRPr>
          </a:p>
          <a:p>
            <a:pPr marL="457200" marR="0" lvl="0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Yu Gothic UI Light" pitchFamily="34" charset="-128"/>
              <a:ea typeface="Yu Gothic UI Light" pitchFamily="34" charset="-128"/>
              <a:cs typeface="Arial" pitchFamily="34" charset="0"/>
            </a:endParaRPr>
          </a:p>
          <a:p>
            <a:pPr marL="457200" marR="0" lvl="0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Yu Gothic UI Light" pitchFamily="34" charset="-128"/>
                <a:ea typeface="Yu Gothic UI Light" pitchFamily="34" charset="-128"/>
                <a:cs typeface="Times New Roman" pitchFamily="18" charset="0"/>
              </a:rPr>
              <a:t>Утепление высокоэффективной теплоизоляцией кровли;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Yu Gothic UI Light" pitchFamily="34" charset="-128"/>
              <a:ea typeface="Yu Gothic UI Light" pitchFamily="34" charset="-128"/>
              <a:cs typeface="Times New Roman" pitchFamily="18" charset="0"/>
            </a:endParaRPr>
          </a:p>
          <a:p>
            <a:pPr marL="457200" marR="0" lvl="0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Yu Gothic UI Light" pitchFamily="34" charset="-128"/>
              <a:ea typeface="Yu Gothic UI Light" pitchFamily="34" charset="-128"/>
              <a:cs typeface="Arial" pitchFamily="34" charset="0"/>
            </a:endParaRPr>
          </a:p>
          <a:p>
            <a:pPr marL="457200" marR="0" lvl="0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Yu Gothic UI Light" pitchFamily="34" charset="-128"/>
                <a:ea typeface="Yu Gothic UI Light" pitchFamily="34" charset="-128"/>
                <a:cs typeface="Times New Roman" pitchFamily="18" charset="0"/>
              </a:rPr>
              <a:t>Отсутствие мостиков холода;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Yu Gothic UI Light" pitchFamily="34" charset="-128"/>
              <a:ea typeface="Yu Gothic UI Light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t15.stpulscen.ru/images/product/228/568/521_big.jpg"/>
          <p:cNvPicPr>
            <a:picLocks noChangeAspect="1" noChangeArrowheads="1"/>
          </p:cNvPicPr>
          <p:nvPr/>
        </p:nvPicPr>
        <p:blipFill>
          <a:blip r:embed="rId2">
            <a:lum/>
          </a:blip>
          <a:srcRect t="2639" r="1580" b="6250"/>
          <a:stretch>
            <a:fillRect/>
          </a:stretch>
        </p:blipFill>
        <p:spPr bwMode="auto">
          <a:xfrm>
            <a:off x="3190240" y="0"/>
            <a:ext cx="9001760" cy="6858000"/>
          </a:xfrm>
          <a:prstGeom prst="rect">
            <a:avLst/>
          </a:prstGeom>
          <a:noFill/>
        </p:spPr>
      </p:pic>
      <p:pic>
        <p:nvPicPr>
          <p:cNvPr id="23554" name="Picture 2" descr="C:\Users\alina\OneDrive\Изображения\кивитало\lakkalaine-2015-e1553859404598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858" y="321445"/>
            <a:ext cx="6209982" cy="6216198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848856" y="2487168"/>
            <a:ext cx="5102352" cy="193899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Yu Gothic UI Light" pitchFamily="34" charset="-128"/>
                <a:ea typeface="Yu Gothic UI Light" pitchFamily="34" charset="-128"/>
                <a:cs typeface="Arial" pitchFamily="34" charset="0"/>
              </a:rPr>
              <a:t>Правильное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Yu Gothic UI Light" pitchFamily="34" charset="-128"/>
                <a:ea typeface="Yu Gothic UI Light" pitchFamily="34" charset="-128"/>
                <a:cs typeface="Arial" pitchFamily="34" charset="0"/>
              </a:rPr>
              <a:t> устройство фундамента – еще один шаг на пути к тотальной экономии энергии. Здесь происходит около 5% от общего числа теплопотерь.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Yu Gothic UI Light" pitchFamily="34" charset="-128"/>
              <a:ea typeface="Yu Gothic UI Light" pitchFamily="34" charset="-128"/>
              <a:cs typeface="Arial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F3F7B797-3BDC-40F9-8E80-CB0B0C130324}"/>
              </a:ext>
            </a:extLst>
          </p:cNvPr>
          <p:cNvSpPr txBox="1">
            <a:spLocks/>
          </p:cNvSpPr>
          <p:nvPr/>
        </p:nvSpPr>
        <p:spPr>
          <a:xfrm>
            <a:off x="7318248" y="347473"/>
            <a:ext cx="4139184" cy="9052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0" i="0" u="none" strike="noStrike" kern="1200" cap="none" spc="-12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 Light" pitchFamily="34" charset="-128"/>
                <a:ea typeface="Yu Gothic UI Light" pitchFamily="34" charset="-128"/>
                <a:cs typeface="+mj-cs"/>
              </a:rPr>
              <a:t>Фундамент</a:t>
            </a:r>
            <a:endParaRPr kumimoji="0" lang="ru-RU" sz="7200" b="0" i="0" u="none" strike="noStrike" kern="1200" cap="none" spc="-12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Yu Gothic UI Light" pitchFamily="34" charset="-128"/>
              <a:ea typeface="Yu Gothic UI Light" pitchFamily="34" charset="-128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t15.stpulscen.ru/images/product/228/568/521_big.jpg"/>
          <p:cNvPicPr>
            <a:picLocks noChangeAspect="1" noChangeArrowheads="1"/>
          </p:cNvPicPr>
          <p:nvPr/>
        </p:nvPicPr>
        <p:blipFill>
          <a:blip r:embed="rId2">
            <a:lum/>
          </a:blip>
          <a:srcRect l="541" t="2639" r="1580" b="6250"/>
          <a:stretch>
            <a:fillRect/>
          </a:stretch>
        </p:blipFill>
        <p:spPr bwMode="auto">
          <a:xfrm>
            <a:off x="411480" y="329184"/>
            <a:ext cx="11329416" cy="61722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109590" y="2174486"/>
            <a:ext cx="354776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latin typeface="Yu Gothic UI Light" pitchFamily="34" charset="-128"/>
                <a:ea typeface="Yu Gothic UI Light" pitchFamily="34" charset="-128"/>
              </a:rPr>
              <a:t>Теплопроводность - 0.032 Вт/м*К</a:t>
            </a:r>
            <a:endParaRPr lang="ru-RU" dirty="0">
              <a:latin typeface="Yu Gothic UI Light" pitchFamily="34" charset="-128"/>
              <a:ea typeface="Yu Gothic UI Light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97398" y="2884670"/>
            <a:ext cx="371768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latin typeface="Yu Gothic UI Light" pitchFamily="34" charset="-128"/>
                <a:ea typeface="Yu Gothic UI Light" pitchFamily="34" charset="-128"/>
              </a:rPr>
              <a:t>Прочность при сжатии - 30 МН/м</a:t>
            </a:r>
            <a:r>
              <a:rPr lang="ru-RU" baseline="30000" dirty="0" smtClean="0">
                <a:latin typeface="Yu Gothic UI Light" pitchFamily="34" charset="-128"/>
                <a:ea typeface="Yu Gothic UI Light" pitchFamily="34" charset="-128"/>
              </a:rPr>
              <a:t>2</a:t>
            </a:r>
            <a:endParaRPr lang="ru-RU" dirty="0">
              <a:latin typeface="Yu Gothic UI Light" pitchFamily="34" charset="-128"/>
              <a:ea typeface="Yu Gothic UI Light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66919" y="3658862"/>
            <a:ext cx="516929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Yu Gothic UI Light" pitchFamily="34" charset="-128"/>
                <a:ea typeface="Yu Gothic UI Light" pitchFamily="34" charset="-128"/>
              </a:rPr>
              <a:t>Коэффициент теплоизоляции - 0.17 Вт/м</a:t>
            </a:r>
            <a:r>
              <a:rPr lang="ru-RU" baseline="30000" dirty="0" smtClean="0">
                <a:latin typeface="Yu Gothic UI Light" pitchFamily="34" charset="-128"/>
                <a:ea typeface="Yu Gothic UI Light" pitchFamily="34" charset="-128"/>
              </a:rPr>
              <a:t>2</a:t>
            </a:r>
            <a:r>
              <a:rPr lang="ru-RU" dirty="0" smtClean="0">
                <a:latin typeface="Yu Gothic UI Light" pitchFamily="34" charset="-128"/>
                <a:ea typeface="Yu Gothic UI Light" pitchFamily="34" charset="-128"/>
              </a:rPr>
              <a:t>*К</a:t>
            </a:r>
            <a:endParaRPr lang="ru-RU" dirty="0">
              <a:latin typeface="Yu Gothic UI Light" pitchFamily="34" charset="-128"/>
              <a:ea typeface="Yu Gothic UI Light" pitchFamily="34" charset="-128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66918" y="4527542"/>
            <a:ext cx="444224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latin typeface="Yu Gothic UI Light" pitchFamily="34" charset="-128"/>
                <a:ea typeface="Yu Gothic UI Light" pitchFamily="34" charset="-128"/>
              </a:rPr>
              <a:t>Усадочные деформации – менее 0.6 мм/м</a:t>
            </a:r>
          </a:p>
        </p:txBody>
      </p:sp>
      <p:pic>
        <p:nvPicPr>
          <p:cNvPr id="9218" name="Picture 2" descr="EMH-400 PRO GRAF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4616" y="661501"/>
            <a:ext cx="4151375" cy="2767583"/>
          </a:xfrm>
          <a:prstGeom prst="rect">
            <a:avLst/>
          </a:prstGeom>
          <a:noFill/>
        </p:spPr>
      </p:pic>
      <p:pic>
        <p:nvPicPr>
          <p:cNvPr id="9220" name="Picture 4" descr="http://www.lakka.fi/wp-content/uploads/2017/03/emh-400pro-kulma-grafit-web-300x2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2904" y="3645323"/>
            <a:ext cx="4142231" cy="26456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t15.stpulscen.ru/images/product/228/568/521_big.jpg"/>
          <p:cNvPicPr>
            <a:picLocks noChangeAspect="1" noChangeArrowheads="1"/>
          </p:cNvPicPr>
          <p:nvPr/>
        </p:nvPicPr>
        <p:blipFill>
          <a:blip r:embed="rId2">
            <a:lum/>
          </a:blip>
          <a:srcRect l="2040" t="2639" r="3162" b="625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027" name="Picture 3" descr="X:\3 курс\KIVITALO\EMH-400 PRO фундамент_3 (подвал).jpg"/>
          <p:cNvPicPr>
            <a:picLocks noChangeAspect="1" noChangeArrowheads="1"/>
          </p:cNvPicPr>
          <p:nvPr/>
        </p:nvPicPr>
        <p:blipFill>
          <a:blip r:embed="rId3"/>
          <a:srcRect l="3806" t="9675" r="3975" b="2569"/>
          <a:stretch>
            <a:fillRect/>
          </a:stretch>
        </p:blipFill>
        <p:spPr bwMode="auto">
          <a:xfrm>
            <a:off x="6575100" y="238995"/>
            <a:ext cx="4425979" cy="5959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X:\3 курс\KIVITALO\EMH-400 PRO фундамент_2.jpg"/>
          <p:cNvPicPr>
            <a:picLocks noChangeAspect="1" noChangeArrowheads="1"/>
          </p:cNvPicPr>
          <p:nvPr/>
        </p:nvPicPr>
        <p:blipFill>
          <a:blip r:embed="rId4"/>
          <a:srcRect l="4248" t="9809" r="4241" b="2161"/>
          <a:stretch>
            <a:fillRect/>
          </a:stretch>
        </p:blipFill>
        <p:spPr bwMode="auto">
          <a:xfrm>
            <a:off x="1171553" y="211999"/>
            <a:ext cx="4407928" cy="6000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45166" y="6328186"/>
            <a:ext cx="183896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latin typeface="Yu Gothic UI Light" pitchFamily="34" charset="-128"/>
                <a:ea typeface="Yu Gothic UI Light" pitchFamily="34" charset="-128"/>
              </a:rPr>
              <a:t>Цокольный узел</a:t>
            </a:r>
            <a:endParaRPr lang="ru-RU" dirty="0">
              <a:latin typeface="Yu Gothic UI Light" pitchFamily="34" charset="-128"/>
              <a:ea typeface="Yu Gothic UI Light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64131" y="6326208"/>
            <a:ext cx="305885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latin typeface="Yu Gothic UI Light" pitchFamily="34" charset="-128"/>
                <a:ea typeface="Yu Gothic UI Light" pitchFamily="34" charset="-128"/>
              </a:rPr>
              <a:t>Цокольный узел с подвалом</a:t>
            </a:r>
            <a:endParaRPr lang="ru-RU" dirty="0">
              <a:latin typeface="Yu Gothic UI Light" pitchFamily="34" charset="-128"/>
              <a:ea typeface="Yu Gothic UI Light" pitchFamily="34" charset="-12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15.stpulscen.ru/images/product/228/568/521_big.jpg"/>
          <p:cNvPicPr>
            <a:picLocks noChangeAspect="1" noChangeArrowheads="1"/>
          </p:cNvPicPr>
          <p:nvPr/>
        </p:nvPicPr>
        <p:blipFill>
          <a:blip r:embed="rId2">
            <a:lum/>
          </a:blip>
          <a:srcRect l="541" t="2639" r="1580" b="6250"/>
          <a:stretch>
            <a:fillRect/>
          </a:stretch>
        </p:blipFill>
        <p:spPr bwMode="auto">
          <a:xfrm>
            <a:off x="411480" y="329184"/>
            <a:ext cx="11329416" cy="6172200"/>
          </a:xfrm>
          <a:prstGeom prst="rect">
            <a:avLst/>
          </a:prstGeom>
          <a:noFill/>
        </p:spPr>
      </p:pic>
      <p:pic>
        <p:nvPicPr>
          <p:cNvPr id="35842" name="Picture 2" descr="X:\3 курс\KIVITALO\моифото\IMG_20200302_1821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309" y="445442"/>
            <a:ext cx="4470400" cy="5956300"/>
          </a:xfrm>
          <a:prstGeom prst="rect">
            <a:avLst/>
          </a:prstGeom>
          <a:noFill/>
        </p:spPr>
      </p:pic>
      <p:pic>
        <p:nvPicPr>
          <p:cNvPr id="35843" name="Picture 3" descr="X:\3 курс\KIVITALO\моифото\IMG_20200302_1821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1813" y="1096422"/>
            <a:ext cx="6188697" cy="464399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st15.stpulscen.ru/images/product/228/568/521_big.jpg"/>
          <p:cNvPicPr>
            <a:picLocks noChangeAspect="1" noChangeArrowheads="1"/>
          </p:cNvPicPr>
          <p:nvPr/>
        </p:nvPicPr>
        <p:blipFill>
          <a:blip r:embed="rId2">
            <a:lum/>
          </a:blip>
          <a:srcRect l="541" t="2639" r="1580" b="625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39814" y="6350246"/>
            <a:ext cx="150393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latin typeface="Yu Gothic UI Light" pitchFamily="34" charset="-128"/>
                <a:ea typeface="Yu Gothic UI Light" pitchFamily="34" charset="-128"/>
              </a:rPr>
              <a:t>Угловой узел</a:t>
            </a:r>
            <a:endParaRPr lang="ru-RU" dirty="0">
              <a:latin typeface="Yu Gothic UI Light" pitchFamily="34" charset="-128"/>
              <a:ea typeface="Yu Gothic UI Light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65382" y="6319766"/>
            <a:ext cx="362631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latin typeface="Yu Gothic UI Light" pitchFamily="34" charset="-128"/>
                <a:ea typeface="Yu Gothic UI Light" pitchFamily="34" charset="-128"/>
              </a:rPr>
              <a:t>Узел примыкания оконного блока</a:t>
            </a:r>
            <a:endParaRPr lang="ru-RU" dirty="0">
              <a:latin typeface="Yu Gothic UI Light" pitchFamily="34" charset="-128"/>
              <a:ea typeface="Yu Gothic UI Light" pitchFamily="34" charset="-128"/>
            </a:endParaRPr>
          </a:p>
        </p:txBody>
      </p:sp>
      <p:pic>
        <p:nvPicPr>
          <p:cNvPr id="2051" name="Picture 3" descr="X:\3 курс\KIVITALO\EMH-400 PRO стены_2.jpg"/>
          <p:cNvPicPr>
            <a:picLocks noChangeAspect="1" noChangeArrowheads="1"/>
          </p:cNvPicPr>
          <p:nvPr/>
        </p:nvPicPr>
        <p:blipFill>
          <a:blip r:embed="rId3"/>
          <a:srcRect l="10647" t="20761" r="7587" b="13783"/>
          <a:stretch>
            <a:fillRect/>
          </a:stretch>
        </p:blipFill>
        <p:spPr bwMode="auto">
          <a:xfrm>
            <a:off x="6318504" y="898969"/>
            <a:ext cx="4690872" cy="53138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X:\3 курс\KIVITALO\EMH-400 PRO стены_4.jpg"/>
          <p:cNvPicPr>
            <a:picLocks noChangeAspect="1" noChangeArrowheads="1"/>
          </p:cNvPicPr>
          <p:nvPr/>
        </p:nvPicPr>
        <p:blipFill>
          <a:blip r:embed="rId4"/>
          <a:srcRect l="4829" t="15921" r="5739" b="8691"/>
          <a:stretch>
            <a:fillRect/>
          </a:stretch>
        </p:blipFill>
        <p:spPr bwMode="auto">
          <a:xfrm>
            <a:off x="768095" y="931838"/>
            <a:ext cx="4471417" cy="5333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F3F7B797-3BDC-40F9-8E80-CB0B0C130324}"/>
              </a:ext>
            </a:extLst>
          </p:cNvPr>
          <p:cNvSpPr txBox="1">
            <a:spLocks/>
          </p:cNvSpPr>
          <p:nvPr/>
        </p:nvSpPr>
        <p:spPr>
          <a:xfrm>
            <a:off x="4965192" y="118872"/>
            <a:ext cx="2048256" cy="6949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-12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 Light" pitchFamily="34" charset="-128"/>
                <a:ea typeface="Yu Gothic UI Light" pitchFamily="34" charset="-128"/>
                <a:cs typeface="+mj-cs"/>
              </a:rPr>
              <a:t>Стены</a:t>
            </a:r>
            <a:endParaRPr kumimoji="0" lang="ru-RU" sz="6000" b="0" i="0" u="none" strike="noStrike" kern="1200" cap="none" spc="-12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Yu Gothic UI Light" pitchFamily="34" charset="-128"/>
              <a:ea typeface="Yu Gothic UI Light" pitchFamily="34" charset="-128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t15.stpulscen.ru/images/product/228/568/521_big.jpg"/>
          <p:cNvPicPr>
            <a:picLocks noChangeAspect="1" noChangeArrowheads="1"/>
          </p:cNvPicPr>
          <p:nvPr/>
        </p:nvPicPr>
        <p:blipFill>
          <a:blip r:embed="rId2"/>
          <a:srcRect t="2639" r="1580" b="6250"/>
          <a:stretch>
            <a:fillRect/>
          </a:stretch>
        </p:blipFill>
        <p:spPr bwMode="auto">
          <a:xfrm>
            <a:off x="0" y="0"/>
            <a:ext cx="9001760" cy="6858000"/>
          </a:xfrm>
          <a:prstGeom prst="rect">
            <a:avLst/>
          </a:prstGeom>
          <a:noFill/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F3F7B797-3BDC-40F9-8E80-CB0B0C130324}"/>
              </a:ext>
            </a:extLst>
          </p:cNvPr>
          <p:cNvSpPr txBox="1">
            <a:spLocks/>
          </p:cNvSpPr>
          <p:nvPr/>
        </p:nvSpPr>
        <p:spPr>
          <a:xfrm>
            <a:off x="1143000" y="393193"/>
            <a:ext cx="3950208" cy="9052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0" i="0" u="none" strike="noStrike" kern="1200" cap="none" spc="-12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Yu Gothic UI Light" pitchFamily="34" charset="-128"/>
                <a:ea typeface="Yu Gothic UI Light" pitchFamily="34" charset="-128"/>
                <a:cs typeface="+mj-cs"/>
              </a:rPr>
              <a:t>Перекрытия</a:t>
            </a:r>
            <a:endParaRPr kumimoji="0" lang="ru-RU" sz="7200" b="0" i="0" u="none" strike="noStrike" kern="1200" cap="none" spc="-12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Yu Gothic UI Light" pitchFamily="34" charset="-128"/>
              <a:ea typeface="Yu Gothic UI Light" pitchFamily="34" charset="-128"/>
              <a:cs typeface="+mj-cs"/>
            </a:endParaRPr>
          </a:p>
        </p:txBody>
      </p:sp>
      <p:pic>
        <p:nvPicPr>
          <p:cNvPr id="3075" name="Picture 3" descr="C:\Users\alina\Downloads\50809204_522409154951001_957243284833592031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6054" y="426657"/>
            <a:ext cx="6096000" cy="6096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43830" y="2165342"/>
            <a:ext cx="470834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latin typeface="Yu Gothic UI Light" pitchFamily="34" charset="-128"/>
                <a:ea typeface="Yu Gothic UI Light" pitchFamily="34" charset="-128"/>
              </a:rPr>
              <a:t>Рассчитаны на снеговую нагрузку в 500кг/м2</a:t>
            </a:r>
            <a:endParaRPr lang="ru-RU" dirty="0">
              <a:latin typeface="Yu Gothic UI Light" pitchFamily="34" charset="-128"/>
              <a:ea typeface="Yu Gothic UI Light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1638" y="2884670"/>
            <a:ext cx="182614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latin typeface="Yu Gothic UI Light" pitchFamily="34" charset="-128"/>
                <a:ea typeface="Yu Gothic UI Light" pitchFamily="34" charset="-128"/>
              </a:rPr>
              <a:t>Не надо чистить</a:t>
            </a:r>
            <a:endParaRPr lang="ru-RU" dirty="0">
              <a:latin typeface="Yu Gothic UI Light" pitchFamily="34" charset="-128"/>
              <a:ea typeface="Yu Gothic UI Light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1520" y="3649718"/>
            <a:ext cx="225856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Yu Gothic UI Light" pitchFamily="34" charset="-128"/>
                <a:ea typeface="Yu Gothic UI Light" pitchFamily="34" charset="-128"/>
              </a:rPr>
              <a:t>С них не сходит снег</a:t>
            </a:r>
            <a:endParaRPr lang="ru-RU" dirty="0">
              <a:latin typeface="Yu Gothic UI Light" pitchFamily="34" charset="-128"/>
              <a:ea typeface="Yu Gothic UI Light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0302" y="4426958"/>
            <a:ext cx="405372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Yu Gothic UI Light" pitchFamily="34" charset="-128"/>
                <a:ea typeface="Yu Gothic UI Light" pitchFamily="34" charset="-128"/>
              </a:rPr>
              <a:t>Комнаты под ними имеют лучшую эргономику и большее пространство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tf22529792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36806576_TF22529792.potx" id="{0A524E71-F6EB-4E45-9902-248C5E3F6789}" vid="{AEC54452-1198-44DC-A9AE-C513651E9C7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1AEF4D-E1F1-46B8-8C58-B490BFDD64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13C901-7F07-466C-BBFB-37B66ED1F691}">
  <ds:schemaRefs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C149337-CC20-42E7-8327-E5212BE344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tf22529792</Template>
  <TotalTime>0</TotalTime>
  <Words>536</Words>
  <Application>Microsoft Office PowerPoint</Application>
  <PresentationFormat>Произвольный</PresentationFormat>
  <Paragraphs>139</Paragraphs>
  <Slides>22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tf22529792</vt:lpstr>
      <vt:lpstr>Строительство энергоэффективных домов Lakka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2020-01-29T16:52:41Z</dcterms:created>
  <dcterms:modified xsi:type="dcterms:W3CDTF">2020-12-14T11:11:08Z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